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9"/>
  </p:notesMasterIdLst>
  <p:sldIdLst>
    <p:sldId id="256" r:id="rId2"/>
    <p:sldId id="286" r:id="rId3"/>
    <p:sldId id="287" r:id="rId4"/>
    <p:sldId id="288" r:id="rId5"/>
    <p:sldId id="285" r:id="rId6"/>
    <p:sldId id="289" r:id="rId7"/>
    <p:sldId id="29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194" autoAdjust="0"/>
  </p:normalViewPr>
  <p:slideViewPr>
    <p:cSldViewPr>
      <p:cViewPr varScale="1">
        <p:scale>
          <a:sx n="75" d="100"/>
          <a:sy n="75" d="100"/>
        </p:scale>
        <p:origin x="946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CA96D4-31D0-459F-8753-4523886D262B}" type="datetimeFigureOut">
              <a:rPr lang="en-US" smtClean="0"/>
              <a:pPr/>
              <a:t>4/11/2019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797367-B7C4-494B-AC32-D72B4B2773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97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13" name="Rounded Rectangle 12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32964-7929-42D0-BA60-AD635CE413CF}" type="datetimeFigureOut">
              <a:rPr lang="en-US" smtClean="0"/>
              <a:pPr/>
              <a:t>4/11/2019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C684F56-3048-43FB-9E4E-4BB9AECFACA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Rectangle 10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32964-7929-42D0-BA60-AD635CE413CF}" type="datetimeFigureOut">
              <a:rPr lang="en-US" smtClean="0"/>
              <a:pPr/>
              <a:t>4/11/2019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84F56-3048-43FB-9E4E-4BB9AECFAC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32964-7929-42D0-BA60-AD635CE413CF}" type="datetimeFigureOut">
              <a:rPr lang="en-US" smtClean="0"/>
              <a:pPr/>
              <a:t>4/11/2019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84F56-3048-43FB-9E4E-4BB9AECFAC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32964-7929-42D0-BA60-AD635CE413CF}" type="datetimeFigureOut">
              <a:rPr lang="en-US" smtClean="0"/>
              <a:pPr/>
              <a:t>4/11/2019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84F56-3048-43FB-9E4E-4BB9AECFACA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10" name="Rounded Rectangle 9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32964-7929-42D0-BA60-AD635CE413CF}" type="datetimeFigureOut">
              <a:rPr lang="en-US" smtClean="0"/>
              <a:pPr/>
              <a:t>4/11/2019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EC684F56-3048-43FB-9E4E-4BB9AECFAC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32964-7929-42D0-BA60-AD635CE413CF}" type="datetimeFigureOut">
              <a:rPr lang="en-US" smtClean="0"/>
              <a:pPr/>
              <a:t>4/11/2019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84F56-3048-43FB-9E4E-4BB9AECFACA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32964-7929-42D0-BA60-AD635CE413CF}" type="datetimeFigureOut">
              <a:rPr lang="en-US" smtClean="0"/>
              <a:pPr/>
              <a:t>4/11/2019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84F56-3048-43FB-9E4E-4BB9AECFACA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32964-7929-42D0-BA60-AD635CE413CF}" type="datetimeFigureOut">
              <a:rPr lang="en-US" smtClean="0"/>
              <a:pPr/>
              <a:t>4/11/2019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84F56-3048-43FB-9E4E-4BB9AECFAC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32964-7929-42D0-BA60-AD635CE413CF}" type="datetimeFigureOut">
              <a:rPr lang="en-US" smtClean="0"/>
              <a:pPr/>
              <a:t>4/11/2019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84F56-3048-43FB-9E4E-4BB9AECFAC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9" name="Rounded Rectangle 8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32964-7929-42D0-BA60-AD635CE413CF}" type="datetimeFigureOut">
              <a:rPr lang="en-US" smtClean="0"/>
              <a:pPr/>
              <a:t>4/11/2019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84F56-3048-43FB-9E4E-4BB9AECFACA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32964-7929-42D0-BA60-AD635CE413CF}" type="datetimeFigureOut">
              <a:rPr lang="en-US" smtClean="0"/>
              <a:pPr/>
              <a:t>4/11/2019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EC684F56-3048-43FB-9E4E-4BB9AECFACA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3" name="Rectangle 12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8" name="Rounded Rectangle 7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3F32964-7929-42D0-BA60-AD635CE413CF}" type="datetimeFigureOut">
              <a:rPr lang="en-US" smtClean="0"/>
              <a:pPr/>
              <a:t>4/11/2019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C684F56-3048-43FB-9E4E-4BB9AECFACA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ransition spd="slow">
    <p:fade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19400" y="3581400"/>
            <a:ext cx="6400800" cy="2514600"/>
          </a:xfrm>
        </p:spPr>
        <p:txBody>
          <a:bodyPr>
            <a:noAutofit/>
          </a:bodyPr>
          <a:lstStyle/>
          <a:p>
            <a:r>
              <a:rPr lang="en-US" sz="2400" dirty="0"/>
              <a:t>Veda Johnson, MD</a:t>
            </a:r>
          </a:p>
          <a:p>
            <a:r>
              <a:rPr lang="en-US" sz="2400" dirty="0"/>
              <a:t>Professor</a:t>
            </a:r>
          </a:p>
          <a:p>
            <a:r>
              <a:rPr lang="en-US" sz="2400" dirty="0"/>
              <a:t>Department of Pediatrics</a:t>
            </a:r>
          </a:p>
          <a:p>
            <a:r>
              <a:rPr lang="en-US" sz="2400" dirty="0"/>
              <a:t>Emory University School of Medicine</a:t>
            </a:r>
          </a:p>
          <a:p>
            <a:r>
              <a:rPr lang="en-US" sz="2400" dirty="0"/>
              <a:t>April 15, 2019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81200" y="1371600"/>
            <a:ext cx="8229600" cy="1752600"/>
          </a:xfrm>
        </p:spPr>
        <p:txBody>
          <a:bodyPr>
            <a:normAutofit/>
          </a:bodyPr>
          <a:lstStyle/>
          <a:p>
            <a:r>
              <a:rPr lang="en-US" dirty="0">
                <a:latin typeface="+mn-lt"/>
              </a:rPr>
              <a:t>Behavioral Health</a:t>
            </a:r>
            <a:br>
              <a:rPr lang="en-US" dirty="0">
                <a:latin typeface="+mn-lt"/>
              </a:rPr>
            </a:br>
            <a:r>
              <a:rPr lang="en-US" dirty="0">
                <a:latin typeface="+mn-lt"/>
              </a:rPr>
              <a:t>School-Based Health Centers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8800" y="152400"/>
            <a:ext cx="838200" cy="1242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6791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Lessons Learned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2438400" y="2057400"/>
            <a:ext cx="7772400" cy="3962400"/>
          </a:xfrm>
        </p:spPr>
        <p:txBody>
          <a:bodyPr>
            <a:normAutofit/>
          </a:bodyPr>
          <a:lstStyle/>
          <a:p>
            <a:r>
              <a:rPr lang="en-US" b="1" dirty="0"/>
              <a:t>‘The Head is Part of the Body’</a:t>
            </a:r>
          </a:p>
          <a:p>
            <a:pPr lvl="1"/>
            <a:r>
              <a:rPr lang="en-US" dirty="0"/>
              <a:t>Requires a multidisciplinary approach</a:t>
            </a:r>
          </a:p>
          <a:p>
            <a:r>
              <a:rPr lang="en-US" b="1" dirty="0"/>
              <a:t>A Child’s behavior is a reflection of the stability of their environment</a:t>
            </a:r>
          </a:p>
          <a:p>
            <a:r>
              <a:rPr lang="en-US" b="1" dirty="0"/>
              <a:t>Aberrant behavior begins early</a:t>
            </a:r>
          </a:p>
          <a:p>
            <a:pPr lvl="1"/>
            <a:r>
              <a:rPr lang="en-US" dirty="0"/>
              <a:t>Earlier you identify and address, the better the outcome</a:t>
            </a:r>
          </a:p>
          <a:p>
            <a:r>
              <a:rPr lang="en-US" b="1" dirty="0"/>
              <a:t>A loving, nurturing, and supportive environment that is both constant and intentional diffuses negative behaviors</a:t>
            </a:r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8800" y="152400"/>
            <a:ext cx="838200" cy="1242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4263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381000"/>
            <a:ext cx="6803726" cy="1295400"/>
          </a:xfrm>
          <a:prstGeom prst="rect">
            <a:avLst/>
          </a:prstGeom>
        </p:spPr>
      </p:pic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>
          <a:xfrm>
            <a:off x="2438400" y="1447800"/>
            <a:ext cx="7772400" cy="4876800"/>
          </a:xfrm>
        </p:spPr>
        <p:txBody>
          <a:bodyPr>
            <a:normAutofit fontScale="92500" lnSpcReduction="10000"/>
          </a:bodyPr>
          <a:lstStyle/>
          <a:p>
            <a:pPr lvl="1"/>
            <a:endParaRPr lang="en-US" dirty="0"/>
          </a:p>
          <a:p>
            <a:pPr lvl="1"/>
            <a:r>
              <a:rPr lang="en-US" sz="3000" dirty="0"/>
              <a:t>Behavioral Problems do not occur in isolation</a:t>
            </a:r>
          </a:p>
          <a:p>
            <a:pPr lvl="2"/>
            <a:r>
              <a:rPr lang="en-US" dirty="0"/>
              <a:t>Physical and Social Factors</a:t>
            </a:r>
          </a:p>
          <a:p>
            <a:pPr lvl="3"/>
            <a:r>
              <a:rPr lang="en-US" dirty="0"/>
              <a:t>Physical ailments can lead to behavioral issues</a:t>
            </a:r>
          </a:p>
          <a:p>
            <a:pPr lvl="4"/>
            <a:r>
              <a:rPr lang="en-US" dirty="0"/>
              <a:t>Sickle cell, toothache, </a:t>
            </a:r>
            <a:r>
              <a:rPr lang="en-US" dirty="0" err="1"/>
              <a:t>headache,etc</a:t>
            </a:r>
            <a:r>
              <a:rPr lang="en-US" dirty="0"/>
              <a:t>.</a:t>
            </a:r>
          </a:p>
          <a:p>
            <a:pPr lvl="3"/>
            <a:r>
              <a:rPr lang="en-US" dirty="0"/>
              <a:t>Hunger can cause emotional outbursts</a:t>
            </a:r>
          </a:p>
          <a:p>
            <a:pPr lvl="3"/>
            <a:r>
              <a:rPr lang="en-US" dirty="0"/>
              <a:t>Lack of sleep and fatigue</a:t>
            </a:r>
          </a:p>
          <a:p>
            <a:pPr lvl="3"/>
            <a:r>
              <a:rPr lang="en-US" dirty="0"/>
              <a:t>Learning disabilities</a:t>
            </a:r>
          </a:p>
          <a:p>
            <a:pPr lvl="4"/>
            <a:r>
              <a:rPr lang="en-US" dirty="0"/>
              <a:t>Act out instead of admitting not being able to understand or keep up</a:t>
            </a:r>
          </a:p>
          <a:p>
            <a:pPr lvl="1"/>
            <a:r>
              <a:rPr lang="en-US" sz="3000" dirty="0"/>
              <a:t>Effective therapy requires integration into the care of the whole child</a:t>
            </a:r>
          </a:p>
          <a:p>
            <a:pPr lvl="2"/>
            <a:r>
              <a:rPr lang="en-US" dirty="0"/>
              <a:t>Adequately addresses the problem</a:t>
            </a:r>
          </a:p>
          <a:p>
            <a:pPr lvl="2"/>
            <a:r>
              <a:rPr lang="en-US" dirty="0"/>
              <a:t>Reduces stigma</a:t>
            </a:r>
          </a:p>
          <a:p>
            <a:pPr lvl="2"/>
            <a:r>
              <a:rPr lang="en-US" dirty="0"/>
              <a:t>Increases parental buy-in</a:t>
            </a:r>
          </a:p>
          <a:p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8800" y="152400"/>
            <a:ext cx="838200" cy="1242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381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4600" y="0"/>
            <a:ext cx="7696200" cy="19050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+mn-lt"/>
              </a:rPr>
              <a:t>A Child’s behavior is a reflection of the stability of their environment</a:t>
            </a:r>
            <a:br>
              <a:rPr lang="en-US" dirty="0">
                <a:latin typeface="+mn-lt"/>
              </a:rPr>
            </a:b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438400" y="1752600"/>
            <a:ext cx="3749040" cy="4267200"/>
          </a:xfrm>
        </p:spPr>
        <p:txBody>
          <a:bodyPr/>
          <a:lstStyle/>
          <a:p>
            <a:pPr lvl="1"/>
            <a:r>
              <a:rPr lang="en-US" sz="3200" dirty="0"/>
              <a:t>Home</a:t>
            </a:r>
          </a:p>
          <a:p>
            <a:pPr lvl="1"/>
            <a:r>
              <a:rPr lang="en-US" sz="3200" dirty="0"/>
              <a:t>Community</a:t>
            </a:r>
          </a:p>
          <a:p>
            <a:pPr lvl="1"/>
            <a:r>
              <a:rPr lang="en-US" sz="3200" dirty="0"/>
              <a:t>School</a:t>
            </a:r>
          </a:p>
          <a:p>
            <a:pPr lvl="1"/>
            <a:r>
              <a:rPr lang="en-US" b="1" dirty="0"/>
              <a:t>Need to determine the root cause </a:t>
            </a:r>
          </a:p>
          <a:p>
            <a:pPr lvl="2"/>
            <a:r>
              <a:rPr lang="en-US" b="1" dirty="0"/>
              <a:t>address the cause in addition to adjusting the child</a:t>
            </a:r>
          </a:p>
          <a:p>
            <a:pPr lvl="1"/>
            <a:r>
              <a:rPr lang="en-US" dirty="0"/>
              <a:t>Case Study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8800" y="152400"/>
            <a:ext cx="838200" cy="1242332"/>
          </a:xfrm>
          <a:prstGeom prst="rect">
            <a:avLst/>
          </a:prstGeom>
        </p:spPr>
      </p:pic>
      <p:pic>
        <p:nvPicPr>
          <p:cNvPr id="6" name="Content Placeholder 7" descr="IMG_0703.JPG"/>
          <p:cNvPicPr>
            <a:picLocks noGrp="1" noChangeAspect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457950" y="2071136"/>
            <a:ext cx="3829050" cy="3643865"/>
          </a:xfrm>
        </p:spPr>
      </p:pic>
    </p:spTree>
    <p:extLst>
      <p:ext uri="{BB962C8B-B14F-4D97-AF65-F5344CB8AC3E}">
        <p14:creationId xmlns:p14="http://schemas.microsoft.com/office/powerpoint/2010/main" val="2579911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latin typeface="+mn-lt"/>
              </a:rPr>
              <a:t>‘Michael’s Story’ </a:t>
            </a:r>
            <a:r>
              <a:rPr lang="en-US" sz="2000" dirty="0">
                <a:latin typeface="+mn-lt"/>
              </a:rPr>
              <a:t>–</a:t>
            </a:r>
            <a:r>
              <a:rPr lang="en-US" sz="4400" dirty="0">
                <a:latin typeface="+mn-lt"/>
              </a:rPr>
              <a:t> </a:t>
            </a:r>
            <a:endParaRPr lang="en-US" sz="2000" dirty="0">
              <a:latin typeface="+mn-lt"/>
            </a:endParaRPr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1295400"/>
            <a:ext cx="5105400" cy="5112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8800" y="152400"/>
            <a:ext cx="838200" cy="1242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9757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Aberrant Behavior 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981200" y="1676400"/>
            <a:ext cx="4206240" cy="4343400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Aberrant behavior begins early in life</a:t>
            </a:r>
          </a:p>
          <a:p>
            <a:pPr lvl="1"/>
            <a:r>
              <a:rPr lang="en-US" dirty="0"/>
              <a:t>System has to focus on behavior in preschool years</a:t>
            </a:r>
          </a:p>
          <a:p>
            <a:pPr lvl="2"/>
            <a:r>
              <a:rPr lang="en-US" dirty="0"/>
              <a:t>Assessments</a:t>
            </a:r>
          </a:p>
          <a:p>
            <a:pPr lvl="2"/>
            <a:r>
              <a:rPr lang="en-US" dirty="0"/>
              <a:t>Etiology</a:t>
            </a:r>
          </a:p>
          <a:p>
            <a:pPr lvl="2"/>
            <a:r>
              <a:rPr lang="en-US" dirty="0"/>
              <a:t>Interventions</a:t>
            </a:r>
          </a:p>
          <a:p>
            <a:pPr lvl="1"/>
            <a:r>
              <a:rPr lang="en-US" dirty="0"/>
              <a:t>Earlier you identify and address, the better the outcome</a:t>
            </a:r>
          </a:p>
          <a:p>
            <a:r>
              <a:rPr lang="en-US" dirty="0"/>
              <a:t>Case Study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8800" y="152400"/>
            <a:ext cx="838200" cy="1242332"/>
          </a:xfrm>
          <a:prstGeom prst="rect">
            <a:avLst/>
          </a:prstGeom>
        </p:spPr>
      </p:pic>
      <p:pic>
        <p:nvPicPr>
          <p:cNvPr id="6" name="Picture 3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8207" y="1864273"/>
            <a:ext cx="32004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7228" y="4418839"/>
            <a:ext cx="3200400" cy="2208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617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 loving, nurturing, environment…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438400" y="2133600"/>
            <a:ext cx="3749040" cy="4343400"/>
          </a:xfrm>
        </p:spPr>
        <p:txBody>
          <a:bodyPr/>
          <a:lstStyle/>
          <a:p>
            <a:r>
              <a:rPr lang="en-US" sz="2800" dirty="0"/>
              <a:t>A loving, nurturing, and supportive environment that is both constant and intentional diffuses negative behaviors</a:t>
            </a:r>
          </a:p>
          <a:p>
            <a:pPr lvl="1"/>
            <a:r>
              <a:rPr lang="en-US" b="1" dirty="0"/>
              <a:t>Needs to be pervasive</a:t>
            </a:r>
          </a:p>
          <a:p>
            <a:pPr lvl="2"/>
            <a:r>
              <a:rPr lang="en-US" b="1" dirty="0"/>
              <a:t>School Climate</a:t>
            </a:r>
          </a:p>
          <a:p>
            <a:pPr lvl="2"/>
            <a:r>
              <a:rPr lang="en-US" b="1" dirty="0"/>
              <a:t>Staff attitudes</a:t>
            </a:r>
          </a:p>
          <a:p>
            <a:pPr lvl="2"/>
            <a:r>
              <a:rPr lang="en-US" b="1" dirty="0"/>
              <a:t>Home environment</a:t>
            </a:r>
          </a:p>
          <a:p>
            <a:pPr lvl="1"/>
            <a:r>
              <a:rPr lang="en-US" b="1" dirty="0"/>
              <a:t>Case Study</a:t>
            </a:r>
          </a:p>
          <a:p>
            <a:pPr marL="320040" lvl="1" indent="0">
              <a:buNone/>
            </a:pPr>
            <a:endParaRPr lang="en-US" b="1" dirty="0"/>
          </a:p>
          <a:p>
            <a:pPr lvl="1"/>
            <a:endParaRPr lang="en-US" b="1" dirty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8800" y="152400"/>
            <a:ext cx="838200" cy="1242332"/>
          </a:xfrm>
          <a:prstGeom prst="rect">
            <a:avLst/>
          </a:prstGeom>
        </p:spPr>
      </p:pic>
      <p:pic>
        <p:nvPicPr>
          <p:cNvPr id="6" name="Content Placeholder 4" descr="100_0326.jpg"/>
          <p:cNvPicPr>
            <a:picLocks noGrp="1" noChangeAspect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457951" y="2362200"/>
            <a:ext cx="3749675" cy="3505200"/>
          </a:xfrm>
        </p:spPr>
      </p:pic>
    </p:spTree>
    <p:extLst>
      <p:ext uri="{BB962C8B-B14F-4D97-AF65-F5344CB8AC3E}">
        <p14:creationId xmlns:p14="http://schemas.microsoft.com/office/powerpoint/2010/main" val="2374751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13795</TotalTime>
  <Words>255</Words>
  <Application>Microsoft Office PowerPoint</Application>
  <PresentationFormat>Widescreen</PresentationFormat>
  <Paragraphs>52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Calibri</vt:lpstr>
      <vt:lpstr>Franklin Gothic Book</vt:lpstr>
      <vt:lpstr>Perpetua</vt:lpstr>
      <vt:lpstr>Wingdings 2</vt:lpstr>
      <vt:lpstr>Equity</vt:lpstr>
      <vt:lpstr>Behavioral Health School-Based Health Centers</vt:lpstr>
      <vt:lpstr>Lessons Learned</vt:lpstr>
      <vt:lpstr>PowerPoint Presentation</vt:lpstr>
      <vt:lpstr>A Child’s behavior is a reflection of the stability of their environment </vt:lpstr>
      <vt:lpstr>‘Michael’s Story’ – </vt:lpstr>
      <vt:lpstr>Aberrant Behavior …</vt:lpstr>
      <vt:lpstr>A loving, nurturing, environment…</vt:lpstr>
    </vt:vector>
  </TitlesOfParts>
  <Company>Emory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Veda Johnson</dc:creator>
  <cp:lastModifiedBy>Kate Dowd</cp:lastModifiedBy>
  <cp:revision>143</cp:revision>
  <dcterms:created xsi:type="dcterms:W3CDTF">2013-05-09T18:39:05Z</dcterms:created>
  <dcterms:modified xsi:type="dcterms:W3CDTF">2019-04-11T20:13:35Z</dcterms:modified>
</cp:coreProperties>
</file>